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8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78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7.png" ContentType="image/png"/>
  <Override PartName="/ppt/media/image65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70.png" ContentType="image/png"/>
  <Override PartName="/ppt/media/image67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38.jpeg" ContentType="image/jpeg"/>
  <Override PartName="/ppt/media/image7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43.jpeg" ContentType="image/jpeg"/>
  <Override PartName="/ppt/media/image10.png" ContentType="image/png"/>
  <Override PartName="/ppt/media/image47.png" ContentType="image/png"/>
  <Override PartName="/ppt/media/image18.png" ContentType="image/png"/>
  <Override PartName="/ppt/media/image42.jpeg" ContentType="image/jpe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F35227-4599-4AAC-930F-C634157F6E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32FAA5-EDE3-4007-922D-7B441736BF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9C0C5F-566E-4457-AAB1-6B912D01B28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CDCF64-BFDC-447F-937B-CD640DE8DD5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83042A-470D-4DED-8283-91A907CF1B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1120C7-6356-4B81-933C-821E95C3A8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A733F7-6233-4E2E-8ED1-649EBD8BDC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43A0CE-10F4-448E-87A6-C880E4D5A0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73DCAA-B033-4943-B463-0E0DEB09CF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3FA5C0-0261-4FAD-9452-E6294FDFC6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BB9A15-9312-48B1-BA91-9DC14447B7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CED3F9-053F-4785-B4F7-D94EA74ED3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&lt;data/hora&gt;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DCEC23-C0C4-4A4D-9497-29A067A66FA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654840" y="585360"/>
            <a:ext cx="7905960" cy="9115920"/>
          </a:xfrm>
          <a:custGeom>
            <a:avLst/>
            <a:gdLst/>
            <a:ahLst/>
            <a:rect l="l" t="t" r="r" b="b"/>
            <a:pathLst>
              <a:path w="7906199" h="9116162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Freeform 3"/>
          <p:cNvSpPr/>
          <p:nvPr/>
        </p:nvSpPr>
        <p:spPr>
          <a:xfrm>
            <a:off x="734364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Freeform 4"/>
          <p:cNvSpPr/>
          <p:nvPr/>
        </p:nvSpPr>
        <p:spPr>
          <a:xfrm>
            <a:off x="1173132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Freeform 5"/>
          <p:cNvSpPr/>
          <p:nvPr/>
        </p:nvSpPr>
        <p:spPr>
          <a:xfrm>
            <a:off x="-95400" y="5710320"/>
            <a:ext cx="3567960" cy="6770880"/>
          </a:xfrm>
          <a:custGeom>
            <a:avLst/>
            <a:gdLst/>
            <a:ahLst/>
            <a:rect l="l" t="t" r="r" b="b"/>
            <a:pathLst>
              <a:path w="3568395" h="6771157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Freeform 6"/>
          <p:cNvSpPr/>
          <p:nvPr/>
        </p:nvSpPr>
        <p:spPr>
          <a:xfrm>
            <a:off x="-114480" y="5658480"/>
            <a:ext cx="3567960" cy="6770880"/>
          </a:xfrm>
          <a:custGeom>
            <a:avLst/>
            <a:gdLst/>
            <a:ahLst/>
            <a:rect l="l" t="t" r="r" b="b"/>
            <a:pathLst>
              <a:path w="3568395" h="6771157">
                <a:moveTo>
                  <a:pt x="0" y="0"/>
                </a:moveTo>
                <a:lnTo>
                  <a:pt x="3568395" y="0"/>
                </a:lnTo>
                <a:lnTo>
                  <a:pt x="3568395" y="6771156"/>
                </a:lnTo>
                <a:lnTo>
                  <a:pt x="0" y="67711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Freeform 7"/>
          <p:cNvSpPr/>
          <p:nvPr/>
        </p:nvSpPr>
        <p:spPr>
          <a:xfrm rot="627600">
            <a:off x="14773320" y="1244880"/>
            <a:ext cx="2591280" cy="2304720"/>
          </a:xfrm>
          <a:custGeom>
            <a:avLst/>
            <a:gdLst/>
            <a:ahLst/>
            <a:rect l="l" t="t" r="r" b="b"/>
            <a:pathLst>
              <a:path w="2591768" h="2304958">
                <a:moveTo>
                  <a:pt x="0" y="0"/>
                </a:moveTo>
                <a:lnTo>
                  <a:pt x="2591769" y="0"/>
                </a:lnTo>
                <a:lnTo>
                  <a:pt x="2591769" y="2304958"/>
                </a:lnTo>
                <a:lnTo>
                  <a:pt x="0" y="23049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TextBox 8"/>
          <p:cNvSpPr/>
          <p:nvPr/>
        </p:nvSpPr>
        <p:spPr>
          <a:xfrm>
            <a:off x="4263480" y="3724560"/>
            <a:ext cx="9760680" cy="22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705"/>
              </a:lnSpc>
              <a:buNone/>
            </a:pPr>
            <a:r>
              <a:rPr b="0" lang="en-US" sz="7910" spc="-1" strike="noStrike">
                <a:solidFill>
                  <a:srgbClr val="26246f"/>
                </a:solidFill>
                <a:latin typeface="Ribeye"/>
                <a:ea typeface="Ribeye"/>
              </a:rPr>
              <a:t>ACESSIBILIDADE PCD</a:t>
            </a:r>
            <a:endParaRPr b="0" lang="pt-BR" sz="7910" spc="-1" strike="noStrike">
              <a:latin typeface="Arial"/>
            </a:endParaRPr>
          </a:p>
        </p:txBody>
      </p:sp>
      <p:sp>
        <p:nvSpPr>
          <p:cNvPr id="48" name="Freeform 9"/>
          <p:cNvSpPr/>
          <p:nvPr/>
        </p:nvSpPr>
        <p:spPr>
          <a:xfrm>
            <a:off x="15079680" y="6184800"/>
            <a:ext cx="3363840" cy="4101840"/>
          </a:xfrm>
          <a:custGeom>
            <a:avLst/>
            <a:gdLst/>
            <a:ahLst/>
            <a:rect l="l" t="t" r="r" b="b"/>
            <a:pathLst>
              <a:path w="3364275" h="4102195">
                <a:moveTo>
                  <a:pt x="0" y="0"/>
                </a:moveTo>
                <a:lnTo>
                  <a:pt x="3364275" y="0"/>
                </a:lnTo>
                <a:lnTo>
                  <a:pt x="3364275" y="4102195"/>
                </a:lnTo>
                <a:lnTo>
                  <a:pt x="0" y="41021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Freeform 10"/>
          <p:cNvSpPr/>
          <p:nvPr/>
        </p:nvSpPr>
        <p:spPr>
          <a:xfrm>
            <a:off x="15079680" y="6102720"/>
            <a:ext cx="3363840" cy="4101840"/>
          </a:xfrm>
          <a:custGeom>
            <a:avLst/>
            <a:gdLst/>
            <a:ahLst/>
            <a:rect l="l" t="t" r="r" b="b"/>
            <a:pathLst>
              <a:path w="3364275" h="4102195">
                <a:moveTo>
                  <a:pt x="0" y="0"/>
                </a:moveTo>
                <a:lnTo>
                  <a:pt x="3364275" y="0"/>
                </a:lnTo>
                <a:lnTo>
                  <a:pt x="3364275" y="4102196"/>
                </a:lnTo>
                <a:lnTo>
                  <a:pt x="0" y="41021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Freeform 11"/>
          <p:cNvSpPr/>
          <p:nvPr/>
        </p:nvSpPr>
        <p:spPr>
          <a:xfrm rot="21011400">
            <a:off x="8377200" y="1859760"/>
            <a:ext cx="1532880" cy="1679760"/>
          </a:xfrm>
          <a:custGeom>
            <a:avLst/>
            <a:gdLst/>
            <a:ahLst/>
            <a:rect l="l" t="t" r="r" b="b"/>
            <a:pathLst>
              <a:path w="1533370" h="1679987">
                <a:moveTo>
                  <a:pt x="0" y="0"/>
                </a:moveTo>
                <a:lnTo>
                  <a:pt x="1533370" y="0"/>
                </a:lnTo>
                <a:lnTo>
                  <a:pt x="1533370" y="1679987"/>
                </a:lnTo>
                <a:lnTo>
                  <a:pt x="0" y="16799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Freeform 12"/>
          <p:cNvSpPr/>
          <p:nvPr/>
        </p:nvSpPr>
        <p:spPr>
          <a:xfrm rot="502200">
            <a:off x="11393280" y="7406640"/>
            <a:ext cx="1960920" cy="1494000"/>
          </a:xfrm>
          <a:custGeom>
            <a:avLst/>
            <a:gdLst/>
            <a:ahLst/>
            <a:rect l="l" t="t" r="r" b="b"/>
            <a:pathLst>
              <a:path w="1961341" h="1494185">
                <a:moveTo>
                  <a:pt x="0" y="0"/>
                </a:moveTo>
                <a:lnTo>
                  <a:pt x="1961341" y="0"/>
                </a:lnTo>
                <a:lnTo>
                  <a:pt x="1961341" y="1494186"/>
                </a:lnTo>
                <a:lnTo>
                  <a:pt x="0" y="14941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Freeform 13"/>
          <p:cNvSpPr/>
          <p:nvPr/>
        </p:nvSpPr>
        <p:spPr>
          <a:xfrm rot="20918400">
            <a:off x="2781000" y="3008160"/>
            <a:ext cx="859320" cy="896760"/>
          </a:xfrm>
          <a:custGeom>
            <a:avLst/>
            <a:gdLst/>
            <a:ahLst/>
            <a:rect l="l" t="t" r="r" b="b"/>
            <a:pathLst>
              <a:path w="859736" h="897258">
                <a:moveTo>
                  <a:pt x="0" y="0"/>
                </a:moveTo>
                <a:lnTo>
                  <a:pt x="859736" y="0"/>
                </a:lnTo>
                <a:lnTo>
                  <a:pt x="859736" y="897258"/>
                </a:lnTo>
                <a:lnTo>
                  <a:pt x="0" y="897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Freeform 14"/>
          <p:cNvSpPr/>
          <p:nvPr/>
        </p:nvSpPr>
        <p:spPr>
          <a:xfrm rot="21008400">
            <a:off x="4692600" y="7845480"/>
            <a:ext cx="1263240" cy="1098000"/>
          </a:xfrm>
          <a:custGeom>
            <a:avLst/>
            <a:gdLst/>
            <a:ahLst/>
            <a:rect l="l" t="t" r="r" b="b"/>
            <a:pathLst>
              <a:path w="1263599" h="1098183">
                <a:moveTo>
                  <a:pt x="0" y="0"/>
                </a:moveTo>
                <a:lnTo>
                  <a:pt x="1263600" y="0"/>
                </a:lnTo>
                <a:lnTo>
                  <a:pt x="1263600" y="1098182"/>
                </a:lnTo>
                <a:lnTo>
                  <a:pt x="0" y="10981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Freeform 15"/>
          <p:cNvSpPr/>
          <p:nvPr/>
        </p:nvSpPr>
        <p:spPr>
          <a:xfrm rot="822600">
            <a:off x="7875720" y="5367960"/>
            <a:ext cx="7314840" cy="1874160"/>
          </a:xfrm>
          <a:custGeom>
            <a:avLst/>
            <a:gdLst/>
            <a:ahLst/>
            <a:rect l="l" t="t" r="r" b="b"/>
            <a:pathLst>
              <a:path w="7315200" h="1874520">
                <a:moveTo>
                  <a:pt x="0" y="0"/>
                </a:moveTo>
                <a:lnTo>
                  <a:pt x="7315200" y="0"/>
                </a:lnTo>
                <a:lnTo>
                  <a:pt x="7315200" y="1874520"/>
                </a:lnTo>
                <a:lnTo>
                  <a:pt x="0" y="18745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"/>
          <p:cNvSpPr txBox="1"/>
          <p:nvPr/>
        </p:nvSpPr>
        <p:spPr>
          <a:xfrm rot="21007800">
            <a:off x="5889600" y="6326640"/>
            <a:ext cx="6739200" cy="116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pt-BR" sz="3600" spc="-1" strike="noStrike">
                <a:solidFill>
                  <a:srgbClr val="3465a4"/>
                </a:solidFill>
                <a:latin typeface="Roboto"/>
              </a:rPr>
              <a:t>GRUPO BETA: Túlio, Célio, Jair, Sérgio e Fernando</a:t>
            </a:r>
            <a:endParaRPr b="0" lang="pt-BR" sz="3600" spc="-1" strike="noStrike">
              <a:solidFill>
                <a:srgbClr val="3465a4"/>
              </a:solidFill>
              <a:latin typeface="Robot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2"/>
          <p:cNvSpPr/>
          <p:nvPr/>
        </p:nvSpPr>
        <p:spPr>
          <a:xfrm>
            <a:off x="654840" y="585360"/>
            <a:ext cx="7905960" cy="9115920"/>
          </a:xfrm>
          <a:custGeom>
            <a:avLst/>
            <a:gdLst/>
            <a:ahLst/>
            <a:rect l="l" t="t" r="r" b="b"/>
            <a:pathLst>
              <a:path w="7906199" h="9116162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Freeform 3"/>
          <p:cNvSpPr/>
          <p:nvPr/>
        </p:nvSpPr>
        <p:spPr>
          <a:xfrm>
            <a:off x="734364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Freeform 4"/>
          <p:cNvSpPr/>
          <p:nvPr/>
        </p:nvSpPr>
        <p:spPr>
          <a:xfrm>
            <a:off x="1173132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Freeform 5"/>
          <p:cNvSpPr/>
          <p:nvPr/>
        </p:nvSpPr>
        <p:spPr>
          <a:xfrm rot="4233600">
            <a:off x="-1004400" y="-1604160"/>
            <a:ext cx="3567960" cy="6770880"/>
          </a:xfrm>
          <a:custGeom>
            <a:avLst/>
            <a:gdLst/>
            <a:ahLst/>
            <a:rect l="l" t="t" r="r" b="b"/>
            <a:pathLst>
              <a:path w="3568395" h="6771157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Freeform 6"/>
          <p:cNvSpPr/>
          <p:nvPr/>
        </p:nvSpPr>
        <p:spPr>
          <a:xfrm rot="4233600">
            <a:off x="-961920" y="-1639440"/>
            <a:ext cx="3567960" cy="6770880"/>
          </a:xfrm>
          <a:custGeom>
            <a:avLst/>
            <a:gdLst/>
            <a:ahLst/>
            <a:rect l="l" t="t" r="r" b="b"/>
            <a:pathLst>
              <a:path w="3568395" h="6771157">
                <a:moveTo>
                  <a:pt x="0" y="0"/>
                </a:moveTo>
                <a:lnTo>
                  <a:pt x="3568395" y="0"/>
                </a:lnTo>
                <a:lnTo>
                  <a:pt x="3568395" y="6771157"/>
                </a:lnTo>
                <a:lnTo>
                  <a:pt x="0" y="6771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Freeform 7"/>
          <p:cNvSpPr/>
          <p:nvPr/>
        </p:nvSpPr>
        <p:spPr>
          <a:xfrm rot="627600">
            <a:off x="14829840" y="7050600"/>
            <a:ext cx="2591280" cy="2304720"/>
          </a:xfrm>
          <a:custGeom>
            <a:avLst/>
            <a:gdLst/>
            <a:ahLst/>
            <a:rect l="l" t="t" r="r" b="b"/>
            <a:pathLst>
              <a:path w="2591768" h="2304958">
                <a:moveTo>
                  <a:pt x="0" y="0"/>
                </a:moveTo>
                <a:lnTo>
                  <a:pt x="2591769" y="0"/>
                </a:lnTo>
                <a:lnTo>
                  <a:pt x="2591769" y="2304958"/>
                </a:lnTo>
                <a:lnTo>
                  <a:pt x="0" y="23049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Freeform 8"/>
          <p:cNvSpPr/>
          <p:nvPr/>
        </p:nvSpPr>
        <p:spPr>
          <a:xfrm>
            <a:off x="15075720" y="2272680"/>
            <a:ext cx="1085400" cy="1587600"/>
          </a:xfrm>
          <a:custGeom>
            <a:avLst/>
            <a:gdLst/>
            <a:ahLst/>
            <a:rect l="l" t="t" r="r" b="b"/>
            <a:pathLst>
              <a:path w="1085653" h="1588056">
                <a:moveTo>
                  <a:pt x="0" y="0"/>
                </a:moveTo>
                <a:lnTo>
                  <a:pt x="1085652" y="0"/>
                </a:lnTo>
                <a:lnTo>
                  <a:pt x="1085652" y="1588056"/>
                </a:lnTo>
                <a:lnTo>
                  <a:pt x="0" y="15880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Freeform 9"/>
          <p:cNvSpPr/>
          <p:nvPr/>
        </p:nvSpPr>
        <p:spPr>
          <a:xfrm rot="21043800">
            <a:off x="3414600" y="3088080"/>
            <a:ext cx="345960" cy="1012320"/>
          </a:xfrm>
          <a:custGeom>
            <a:avLst/>
            <a:gdLst/>
            <a:ahLst/>
            <a:rect l="l" t="t" r="r" b="b"/>
            <a:pathLst>
              <a:path w="346158" h="1012696">
                <a:moveTo>
                  <a:pt x="0" y="0"/>
                </a:moveTo>
                <a:lnTo>
                  <a:pt x="346158" y="0"/>
                </a:lnTo>
                <a:lnTo>
                  <a:pt x="346158" y="1012696"/>
                </a:lnTo>
                <a:lnTo>
                  <a:pt x="0" y="10126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Freeform 10"/>
          <p:cNvSpPr/>
          <p:nvPr/>
        </p:nvSpPr>
        <p:spPr>
          <a:xfrm>
            <a:off x="4449240" y="2238480"/>
            <a:ext cx="9649800" cy="1227960"/>
          </a:xfrm>
          <a:custGeom>
            <a:avLst/>
            <a:gdLst/>
            <a:ahLst/>
            <a:rect l="l" t="t" r="r" b="b"/>
            <a:pathLst>
              <a:path w="9650164" h="1228203">
                <a:moveTo>
                  <a:pt x="0" y="0"/>
                </a:moveTo>
                <a:lnTo>
                  <a:pt x="9650163" y="0"/>
                </a:lnTo>
                <a:lnTo>
                  <a:pt x="9650163" y="1228203"/>
                </a:lnTo>
                <a:lnTo>
                  <a:pt x="0" y="12282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TextBox 11"/>
          <p:cNvSpPr/>
          <p:nvPr/>
        </p:nvSpPr>
        <p:spPr>
          <a:xfrm>
            <a:off x="4188600" y="2639520"/>
            <a:ext cx="991008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912"/>
              </a:lnSpc>
              <a:buNone/>
            </a:pPr>
            <a:r>
              <a:rPr b="0" lang="en-US" sz="6730" spc="-1" strike="noStrike">
                <a:solidFill>
                  <a:srgbClr val="26246f"/>
                </a:solidFill>
                <a:latin typeface="Ribeye"/>
                <a:ea typeface="Ribeye"/>
              </a:rPr>
              <a:t>APRESENTAÇÃO</a:t>
            </a:r>
            <a:endParaRPr b="0" lang="pt-BR" sz="6730" spc="-1" strike="noStrike">
              <a:latin typeface="Arial"/>
            </a:endParaRPr>
          </a:p>
        </p:txBody>
      </p:sp>
      <p:sp>
        <p:nvSpPr>
          <p:cNvPr id="66" name="TextBox 12"/>
          <p:cNvSpPr/>
          <p:nvPr/>
        </p:nvSpPr>
        <p:spPr>
          <a:xfrm>
            <a:off x="3681720" y="4509720"/>
            <a:ext cx="11739960" cy="366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766"/>
              </a:lnSpc>
              <a:buNone/>
            </a:pPr>
            <a:r>
              <a:rPr b="0" lang="en-US" sz="3509" spc="-106" strike="noStrike">
                <a:solidFill>
                  <a:srgbClr val="26246f"/>
                </a:solidFill>
                <a:latin typeface="Courier Prime Bold"/>
                <a:ea typeface="Courier Prime Bold"/>
              </a:rPr>
              <a:t>Trazer uma solução de baixo custo, que integre hardware e software, que permita que PCD’s com tetraplegia possam usar um equipamento que emule um mouse através do movimento da cabeça e comandos feitos por voz (head mouse)</a:t>
            </a:r>
            <a:endParaRPr b="0" lang="pt-BR" sz="3509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654840" y="585360"/>
            <a:ext cx="7905960" cy="9115920"/>
          </a:xfrm>
          <a:custGeom>
            <a:avLst/>
            <a:gdLst/>
            <a:ahLst/>
            <a:rect l="l" t="t" r="r" b="b"/>
            <a:pathLst>
              <a:path w="7906199" h="9116162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Freeform 3"/>
          <p:cNvSpPr/>
          <p:nvPr/>
        </p:nvSpPr>
        <p:spPr>
          <a:xfrm>
            <a:off x="734364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Freeform 4"/>
          <p:cNvSpPr/>
          <p:nvPr/>
        </p:nvSpPr>
        <p:spPr>
          <a:xfrm>
            <a:off x="1173132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Freeform 5"/>
          <p:cNvSpPr/>
          <p:nvPr/>
        </p:nvSpPr>
        <p:spPr>
          <a:xfrm>
            <a:off x="3436920" y="4108680"/>
            <a:ext cx="5991120" cy="2428920"/>
          </a:xfrm>
          <a:custGeom>
            <a:avLst/>
            <a:gdLst/>
            <a:ahLst/>
            <a:rect l="l" t="t" r="r" b="b"/>
            <a:pathLst>
              <a:path w="5991633" h="2429335">
                <a:moveTo>
                  <a:pt x="0" y="0"/>
                </a:moveTo>
                <a:lnTo>
                  <a:pt x="5991633" y="0"/>
                </a:lnTo>
                <a:lnTo>
                  <a:pt x="5991633" y="2429335"/>
                </a:lnTo>
                <a:lnTo>
                  <a:pt x="0" y="24293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Freeform 6"/>
          <p:cNvSpPr/>
          <p:nvPr/>
        </p:nvSpPr>
        <p:spPr>
          <a:xfrm>
            <a:off x="11671920" y="2581560"/>
            <a:ext cx="3980880" cy="506160"/>
          </a:xfrm>
          <a:custGeom>
            <a:avLst/>
            <a:gdLst/>
            <a:ahLst/>
            <a:rect l="l" t="t" r="r" b="b"/>
            <a:pathLst>
              <a:path w="3981135" h="506690">
                <a:moveTo>
                  <a:pt x="0" y="0"/>
                </a:moveTo>
                <a:lnTo>
                  <a:pt x="3981135" y="0"/>
                </a:lnTo>
                <a:lnTo>
                  <a:pt x="3981135" y="506690"/>
                </a:lnTo>
                <a:lnTo>
                  <a:pt x="0" y="5066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Freeform 7"/>
          <p:cNvSpPr/>
          <p:nvPr/>
        </p:nvSpPr>
        <p:spPr>
          <a:xfrm>
            <a:off x="11671920" y="4805280"/>
            <a:ext cx="3980880" cy="506160"/>
          </a:xfrm>
          <a:custGeom>
            <a:avLst/>
            <a:gdLst/>
            <a:ahLst/>
            <a:rect l="l" t="t" r="r" b="b"/>
            <a:pathLst>
              <a:path w="3981135" h="506690">
                <a:moveTo>
                  <a:pt x="0" y="0"/>
                </a:moveTo>
                <a:lnTo>
                  <a:pt x="3981135" y="0"/>
                </a:lnTo>
                <a:lnTo>
                  <a:pt x="3981135" y="506690"/>
                </a:lnTo>
                <a:lnTo>
                  <a:pt x="0" y="5066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Freeform 8"/>
          <p:cNvSpPr/>
          <p:nvPr/>
        </p:nvSpPr>
        <p:spPr>
          <a:xfrm>
            <a:off x="11575440" y="7364160"/>
            <a:ext cx="3980880" cy="506160"/>
          </a:xfrm>
          <a:custGeom>
            <a:avLst/>
            <a:gdLst/>
            <a:ahLst/>
            <a:rect l="l" t="t" r="r" b="b"/>
            <a:pathLst>
              <a:path w="3981135" h="506690">
                <a:moveTo>
                  <a:pt x="0" y="0"/>
                </a:moveTo>
                <a:lnTo>
                  <a:pt x="3981135" y="0"/>
                </a:lnTo>
                <a:lnTo>
                  <a:pt x="3981135" y="506690"/>
                </a:lnTo>
                <a:lnTo>
                  <a:pt x="0" y="5066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Freeform 9"/>
          <p:cNvSpPr/>
          <p:nvPr/>
        </p:nvSpPr>
        <p:spPr>
          <a:xfrm rot="5632200">
            <a:off x="7767000" y="4183200"/>
            <a:ext cx="5054760" cy="1920240"/>
          </a:xfrm>
          <a:custGeom>
            <a:avLst/>
            <a:gdLst/>
            <a:ahLst/>
            <a:rect l="l" t="t" r="r" b="b"/>
            <a:pathLst>
              <a:path w="5054966" h="1920748">
                <a:moveTo>
                  <a:pt x="0" y="0"/>
                </a:moveTo>
                <a:lnTo>
                  <a:pt x="5054966" y="0"/>
                </a:lnTo>
                <a:lnTo>
                  <a:pt x="5054966" y="1920748"/>
                </a:lnTo>
                <a:lnTo>
                  <a:pt x="0" y="19207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Freeform 10"/>
          <p:cNvSpPr/>
          <p:nvPr/>
        </p:nvSpPr>
        <p:spPr>
          <a:xfrm rot="5632200">
            <a:off x="10118880" y="4529520"/>
            <a:ext cx="354600" cy="1288080"/>
          </a:xfrm>
          <a:custGeom>
            <a:avLst/>
            <a:gdLst/>
            <a:ahLst/>
            <a:rect l="l" t="t" r="r" b="b"/>
            <a:pathLst>
              <a:path w="355134" h="1288551">
                <a:moveTo>
                  <a:pt x="0" y="0"/>
                </a:moveTo>
                <a:lnTo>
                  <a:pt x="355134" y="0"/>
                </a:lnTo>
                <a:lnTo>
                  <a:pt x="355134" y="1288550"/>
                </a:lnTo>
                <a:lnTo>
                  <a:pt x="0" y="1288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TextBox 11"/>
          <p:cNvSpPr/>
          <p:nvPr/>
        </p:nvSpPr>
        <p:spPr>
          <a:xfrm>
            <a:off x="11100960" y="5478120"/>
            <a:ext cx="5122440" cy="20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27"/>
              </a:lnSpc>
              <a:buNone/>
            </a:pPr>
            <a:r>
              <a:rPr b="0" lang="en-US" sz="1660" spc="-1" strike="noStrike">
                <a:solidFill>
                  <a:srgbClr val="ff3131"/>
                </a:solidFill>
                <a:latin typeface="Courier Prime Bold"/>
                <a:ea typeface="Courier Prime Bold"/>
              </a:rPr>
              <a:t>COLIBRI</a:t>
            </a:r>
            <a:r>
              <a:rPr b="0" lang="en-US" sz="1660" spc="-1" strike="noStrike">
                <a:solidFill>
                  <a:srgbClr val="26246f"/>
                </a:solidFill>
                <a:latin typeface="Courier Prime"/>
                <a:ea typeface="Courier Prime"/>
              </a:rPr>
              <a:t> </a:t>
            </a:r>
            <a:r>
              <a:rPr b="0" lang="en-US" sz="1660" spc="-1" strike="noStrike">
                <a:solidFill>
                  <a:srgbClr val="26246f"/>
                </a:solidFill>
                <a:latin typeface="Courier Prime Bold"/>
                <a:ea typeface="Courier Prime Bold"/>
              </a:rPr>
              <a:t>TOQUE E OLHO</a:t>
            </a:r>
            <a:r>
              <a:rPr b="0" lang="en-US" sz="1660" spc="-1" strike="noStrike">
                <a:solidFill>
                  <a:srgbClr val="26246f"/>
                </a:solidFill>
                <a:latin typeface="Courier Prime"/>
                <a:ea typeface="Courier Prime"/>
              </a:rPr>
              <a:t> </a:t>
            </a:r>
            <a:r>
              <a:rPr b="0" lang="en-US" sz="1660" spc="-1" strike="noStrike">
                <a:solidFill>
                  <a:srgbClr val="000000"/>
                </a:solidFill>
                <a:latin typeface="Courier Prime Bold"/>
                <a:ea typeface="Courier Prime Bold"/>
              </a:rPr>
              <a:t>MG   </a:t>
            </a:r>
            <a:endParaRPr b="0" lang="pt-BR" sz="1660" spc="-1" strike="noStrike">
              <a:latin typeface="Arial"/>
            </a:endParaRPr>
          </a:p>
          <a:p>
            <a:pPr algn="ctr">
              <a:lnSpc>
                <a:spcPts val="2727"/>
              </a:lnSpc>
              <a:buNone/>
            </a:pPr>
            <a:r>
              <a:rPr b="0" lang="en-US" sz="1660" spc="-1" strike="noStrike">
                <a:solidFill>
                  <a:srgbClr val="26246f"/>
                </a:solidFill>
                <a:latin typeface="Courier Prime"/>
                <a:ea typeface="Courier Prime"/>
              </a:rPr>
              <a:t>MOTRIX </a:t>
            </a:r>
            <a:r>
              <a:rPr b="0" lang="en-US" sz="1660" spc="-1" strike="noStrike">
                <a:solidFill>
                  <a:srgbClr val="26246f"/>
                </a:solidFill>
                <a:latin typeface="Courier Prime Bold"/>
                <a:ea typeface="Courier Prime Bold"/>
              </a:rPr>
              <a:t>VOZ</a:t>
            </a:r>
            <a:r>
              <a:rPr b="0" lang="en-US" sz="1660" spc="-1" strike="noStrike">
                <a:solidFill>
                  <a:srgbClr val="26246f"/>
                </a:solidFill>
                <a:latin typeface="Courier Prime"/>
                <a:ea typeface="Courier Prime"/>
              </a:rPr>
              <a:t> </a:t>
            </a:r>
            <a:r>
              <a:rPr b="0" lang="en-US" sz="1660" spc="-1" strike="noStrike">
                <a:solidFill>
                  <a:srgbClr val="000000"/>
                </a:solidFill>
                <a:latin typeface="Courier Prime Bold"/>
                <a:ea typeface="Courier Prime Bold"/>
              </a:rPr>
              <a:t>RJ</a:t>
            </a:r>
            <a:endParaRPr b="0" lang="pt-BR" sz="1660" spc="-1" strike="noStrike">
              <a:latin typeface="Arial"/>
            </a:endParaRPr>
          </a:p>
          <a:p>
            <a:pPr algn="ctr">
              <a:lnSpc>
                <a:spcPts val="2727"/>
              </a:lnSpc>
              <a:buNone/>
            </a:pPr>
            <a:r>
              <a:rPr b="0" lang="en-US" sz="1660" spc="-1" strike="noStrike">
                <a:solidFill>
                  <a:srgbClr val="26246f"/>
                </a:solidFill>
                <a:latin typeface="Courier Prime"/>
                <a:ea typeface="Courier Prime"/>
              </a:rPr>
              <a:t>MICROFÊNIX </a:t>
            </a:r>
            <a:r>
              <a:rPr b="0" lang="en-US" sz="1660" spc="-1" strike="noStrike">
                <a:solidFill>
                  <a:srgbClr val="26246f"/>
                </a:solidFill>
                <a:latin typeface="Courier Prime Bold"/>
                <a:ea typeface="Courier Prime Bold"/>
              </a:rPr>
              <a:t>VOZ</a:t>
            </a:r>
            <a:r>
              <a:rPr b="0" lang="en-US" sz="1660" spc="-1" strike="noStrike">
                <a:solidFill>
                  <a:srgbClr val="26246f"/>
                </a:solidFill>
                <a:latin typeface="Courier Prime"/>
                <a:ea typeface="Courier Prime"/>
              </a:rPr>
              <a:t> </a:t>
            </a:r>
            <a:r>
              <a:rPr b="0" lang="en-US" sz="1660" spc="-1" strike="noStrike">
                <a:solidFill>
                  <a:srgbClr val="000000"/>
                </a:solidFill>
                <a:latin typeface="Courier Prime Bold"/>
                <a:ea typeface="Courier Prime Bold"/>
              </a:rPr>
              <a:t>RJ</a:t>
            </a:r>
            <a:endParaRPr b="0" lang="pt-BR" sz="1660" spc="-1" strike="noStrike">
              <a:latin typeface="Arial"/>
            </a:endParaRPr>
          </a:p>
          <a:p>
            <a:pPr algn="ctr">
              <a:lnSpc>
                <a:spcPts val="2727"/>
              </a:lnSpc>
              <a:buNone/>
            </a:pPr>
            <a:r>
              <a:rPr b="0" lang="en-US" sz="1660" spc="-1" strike="noStrike">
                <a:solidFill>
                  <a:srgbClr val="26246f"/>
                </a:solidFill>
                <a:latin typeface="Courier Prime Bold"/>
                <a:ea typeface="Courier Prime Bold"/>
              </a:rPr>
              <a:t>TAAPETE</a:t>
            </a:r>
            <a:r>
              <a:rPr b="0" lang="en-US" sz="1660" spc="-1" strike="noStrike">
                <a:solidFill>
                  <a:srgbClr val="26246f"/>
                </a:solidFill>
                <a:latin typeface="Courier Prime"/>
                <a:ea typeface="Courier Prime"/>
              </a:rPr>
              <a:t> - Tecnologia Assistiva e Acessibilidade</a:t>
            </a:r>
            <a:endParaRPr b="0" lang="pt-BR" sz="1660" spc="-1" strike="noStrike">
              <a:latin typeface="Arial"/>
            </a:endParaRPr>
          </a:p>
          <a:p>
            <a:pPr algn="ctr">
              <a:lnSpc>
                <a:spcPts val="2727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ts val="2727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77" name="TextBox 12"/>
          <p:cNvSpPr/>
          <p:nvPr/>
        </p:nvSpPr>
        <p:spPr>
          <a:xfrm>
            <a:off x="11731320" y="3180240"/>
            <a:ext cx="3980880" cy="103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27"/>
              </a:lnSpc>
              <a:buNone/>
              <a:tabLst>
                <a:tab algn="l" pos="0"/>
              </a:tabLst>
            </a:pPr>
            <a:r>
              <a:rPr b="0" lang="en-US" sz="1660" spc="-49" strike="noStrike">
                <a:solidFill>
                  <a:srgbClr val="26246f"/>
                </a:solidFill>
                <a:latin typeface="Courier Prime"/>
                <a:ea typeface="Courier Prime"/>
              </a:rPr>
              <a:t>PERRIS, Paulo André da Rocha - “Sistema Assistivo Auxiliar Modular” (</a:t>
            </a:r>
            <a:r>
              <a:rPr b="0" lang="en-US" sz="1660" spc="-49" strike="noStrike">
                <a:solidFill>
                  <a:srgbClr val="26246f"/>
                </a:solidFill>
                <a:latin typeface="Courier Prime Bold"/>
                <a:ea typeface="Courier Prime Bold"/>
              </a:rPr>
              <a:t>TESE DE DOUTORADO - UFPE)</a:t>
            </a:r>
            <a:endParaRPr b="0" lang="pt-BR" sz="1660" spc="-1" strike="noStrike">
              <a:latin typeface="Arial"/>
            </a:endParaRPr>
          </a:p>
        </p:txBody>
      </p:sp>
      <p:sp>
        <p:nvSpPr>
          <p:cNvPr id="78" name="TextBox 13"/>
          <p:cNvSpPr/>
          <p:nvPr/>
        </p:nvSpPr>
        <p:spPr>
          <a:xfrm>
            <a:off x="11805480" y="7328880"/>
            <a:ext cx="352080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78"/>
              </a:lnSpc>
              <a:buNone/>
              <a:tabLst>
                <a:tab algn="l" pos="0"/>
              </a:tabLst>
            </a:pPr>
            <a:r>
              <a:rPr b="0" lang="en-US" sz="4440" spc="-1" strike="noStrike">
                <a:solidFill>
                  <a:srgbClr val="26246f"/>
                </a:solidFill>
                <a:latin typeface="Ribeye"/>
                <a:ea typeface="Ribeye"/>
              </a:rPr>
              <a:t>MUNDIAL</a:t>
            </a:r>
            <a:endParaRPr b="0" lang="pt-BR" sz="4440" spc="-1" strike="noStrike">
              <a:latin typeface="Arial"/>
            </a:endParaRPr>
          </a:p>
        </p:txBody>
      </p:sp>
      <p:sp>
        <p:nvSpPr>
          <p:cNvPr id="79" name="TextBox 14"/>
          <p:cNvSpPr/>
          <p:nvPr/>
        </p:nvSpPr>
        <p:spPr>
          <a:xfrm>
            <a:off x="10950840" y="7868880"/>
            <a:ext cx="398088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27"/>
              </a:lnSpc>
              <a:buNone/>
            </a:pPr>
            <a:r>
              <a:rPr b="0" lang="en-US" sz="1660" spc="-49" strike="noStrike">
                <a:solidFill>
                  <a:srgbClr val="26246f"/>
                </a:solidFill>
                <a:latin typeface="Courier Prime"/>
                <a:ea typeface="Courier Prime"/>
              </a:rPr>
              <a:t>XULIA</a:t>
            </a:r>
            <a:endParaRPr b="0" lang="pt-BR" sz="1660" spc="-1" strike="noStrike">
              <a:latin typeface="Arial"/>
            </a:endParaRPr>
          </a:p>
          <a:p>
            <a:pPr algn="ctr">
              <a:lnSpc>
                <a:spcPts val="2727"/>
              </a:lnSpc>
              <a:buNone/>
            </a:pPr>
            <a:r>
              <a:rPr b="0" lang="en-US" sz="1660" spc="-49" strike="noStrike">
                <a:solidFill>
                  <a:srgbClr val="26246f"/>
                </a:solidFill>
                <a:latin typeface="Courier Prime"/>
                <a:ea typeface="Courier Prime"/>
              </a:rPr>
              <a:t>EYE-TRACKING</a:t>
            </a:r>
            <a:endParaRPr b="0" lang="pt-BR" sz="1660" spc="-1" strike="noStrike">
              <a:latin typeface="Arial"/>
            </a:endParaRPr>
          </a:p>
          <a:p>
            <a:pPr algn="ctr">
              <a:lnSpc>
                <a:spcPts val="2727"/>
              </a:lnSpc>
              <a:buNone/>
              <a:tabLst>
                <a:tab algn="l" pos="0"/>
              </a:tabLst>
            </a:pPr>
            <a:r>
              <a:rPr b="0" lang="en-US" sz="1660" spc="-49" strike="noStrike">
                <a:solidFill>
                  <a:srgbClr val="26246f"/>
                </a:solidFill>
                <a:latin typeface="Courier Prime"/>
                <a:ea typeface="Courier Prime"/>
              </a:rPr>
              <a:t>DRAGON</a:t>
            </a:r>
            <a:endParaRPr b="0" lang="pt-BR" sz="1660" spc="-1" strike="noStrike">
              <a:latin typeface="Arial"/>
            </a:endParaRPr>
          </a:p>
        </p:txBody>
      </p:sp>
      <p:sp>
        <p:nvSpPr>
          <p:cNvPr id="80" name="TextBox 15"/>
          <p:cNvSpPr/>
          <p:nvPr/>
        </p:nvSpPr>
        <p:spPr>
          <a:xfrm>
            <a:off x="13834080" y="7868880"/>
            <a:ext cx="161568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27"/>
              </a:lnSpc>
              <a:buNone/>
            </a:pPr>
            <a:r>
              <a:rPr b="0" lang="en-US" sz="1660" spc="-49" strike="noStrike">
                <a:solidFill>
                  <a:srgbClr val="26246f"/>
                </a:solidFill>
                <a:latin typeface="Courier Prime Bold"/>
                <a:ea typeface="Courier Prime Bold"/>
              </a:rPr>
              <a:t>VOZ </a:t>
            </a:r>
            <a:r>
              <a:rPr b="0" lang="en-US" sz="1660" spc="-49" strike="noStrike">
                <a:solidFill>
                  <a:srgbClr val="000000"/>
                </a:solidFill>
                <a:latin typeface="Courier Prime Bold"/>
                <a:ea typeface="Courier Prime Bold"/>
              </a:rPr>
              <a:t>ESPANHA</a:t>
            </a:r>
            <a:endParaRPr b="0" lang="pt-BR" sz="1660" spc="-1" strike="noStrike">
              <a:latin typeface="Arial"/>
            </a:endParaRPr>
          </a:p>
          <a:p>
            <a:pPr algn="ctr">
              <a:lnSpc>
                <a:spcPts val="2727"/>
              </a:lnSpc>
              <a:buNone/>
            </a:pPr>
            <a:r>
              <a:rPr b="0" lang="en-US" sz="1660" spc="-49" strike="noStrike">
                <a:solidFill>
                  <a:srgbClr val="26246f"/>
                </a:solidFill>
                <a:latin typeface="Courier Prime Bold"/>
                <a:ea typeface="Courier Prime Bold"/>
              </a:rPr>
              <a:t>OLHO </a:t>
            </a:r>
            <a:r>
              <a:rPr b="0" lang="en-US" sz="1660" spc="-49" strike="noStrike">
                <a:solidFill>
                  <a:srgbClr val="000000"/>
                </a:solidFill>
                <a:latin typeface="Courier Prime Bold"/>
                <a:ea typeface="Courier Prime Bold"/>
              </a:rPr>
              <a:t>SUECIA</a:t>
            </a:r>
            <a:endParaRPr b="0" lang="pt-BR" sz="1660" spc="-1" strike="noStrike">
              <a:latin typeface="Arial"/>
            </a:endParaRPr>
          </a:p>
          <a:p>
            <a:pPr algn="ctr">
              <a:lnSpc>
                <a:spcPts val="2727"/>
              </a:lnSpc>
              <a:buNone/>
              <a:tabLst>
                <a:tab algn="l" pos="0"/>
              </a:tabLst>
            </a:pPr>
            <a:r>
              <a:rPr b="0" lang="en-US" sz="1660" spc="-49" strike="noStrike">
                <a:solidFill>
                  <a:srgbClr val="26246f"/>
                </a:solidFill>
                <a:latin typeface="Courier Prime Bold"/>
                <a:ea typeface="Courier Prime Bold"/>
              </a:rPr>
              <a:t>VOZ </a:t>
            </a:r>
            <a:r>
              <a:rPr b="0" lang="en-US" sz="1660" spc="-49" strike="noStrike">
                <a:solidFill>
                  <a:srgbClr val="000000"/>
                </a:solidFill>
                <a:latin typeface="Courier Prime Bold"/>
                <a:ea typeface="Courier Prime Bold"/>
              </a:rPr>
              <a:t>EUA</a:t>
            </a:r>
            <a:endParaRPr b="0" lang="pt-BR" sz="1660" spc="-1" strike="noStrike">
              <a:latin typeface="Arial"/>
            </a:endParaRPr>
          </a:p>
        </p:txBody>
      </p:sp>
      <p:sp>
        <p:nvSpPr>
          <p:cNvPr id="81" name="Freeform 16"/>
          <p:cNvSpPr/>
          <p:nvPr/>
        </p:nvSpPr>
        <p:spPr>
          <a:xfrm flipH="1">
            <a:off x="15344640" y="5710320"/>
            <a:ext cx="3567960" cy="6770880"/>
          </a:xfrm>
          <a:custGeom>
            <a:avLst/>
            <a:gdLst/>
            <a:ahLst/>
            <a:rect l="l" t="t" r="r" b="b"/>
            <a:pathLst>
              <a:path w="3568395" h="6771157">
                <a:moveTo>
                  <a:pt x="3568396" y="0"/>
                </a:moveTo>
                <a:lnTo>
                  <a:pt x="0" y="0"/>
                </a:lnTo>
                <a:lnTo>
                  <a:pt x="0" y="6771157"/>
                </a:lnTo>
                <a:lnTo>
                  <a:pt x="3568396" y="6771157"/>
                </a:lnTo>
                <a:lnTo>
                  <a:pt x="3568396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Freeform 17"/>
          <p:cNvSpPr/>
          <p:nvPr/>
        </p:nvSpPr>
        <p:spPr>
          <a:xfrm flipH="1">
            <a:off x="15325560" y="5658480"/>
            <a:ext cx="3567960" cy="6770880"/>
          </a:xfrm>
          <a:custGeom>
            <a:avLst/>
            <a:gdLst/>
            <a:ahLst/>
            <a:rect l="l" t="t" r="r" b="b"/>
            <a:pathLst>
              <a:path w="3568395" h="6771157">
                <a:moveTo>
                  <a:pt x="3568396" y="0"/>
                </a:moveTo>
                <a:lnTo>
                  <a:pt x="0" y="0"/>
                </a:lnTo>
                <a:lnTo>
                  <a:pt x="0" y="6771156"/>
                </a:lnTo>
                <a:lnTo>
                  <a:pt x="3568396" y="6771156"/>
                </a:lnTo>
                <a:lnTo>
                  <a:pt x="3568396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Freeform 18"/>
          <p:cNvSpPr/>
          <p:nvPr/>
        </p:nvSpPr>
        <p:spPr>
          <a:xfrm flipH="1">
            <a:off x="51120" y="348120"/>
            <a:ext cx="3083760" cy="3760200"/>
          </a:xfrm>
          <a:custGeom>
            <a:avLst/>
            <a:gdLst/>
            <a:ahLst/>
            <a:rect l="l" t="t" r="r" b="b"/>
            <a:pathLst>
              <a:path w="3084191" h="3760678">
                <a:moveTo>
                  <a:pt x="3084192" y="0"/>
                </a:moveTo>
                <a:lnTo>
                  <a:pt x="0" y="0"/>
                </a:lnTo>
                <a:lnTo>
                  <a:pt x="0" y="3760678"/>
                </a:lnTo>
                <a:lnTo>
                  <a:pt x="3084192" y="3760678"/>
                </a:lnTo>
                <a:lnTo>
                  <a:pt x="3084192" y="0"/>
                </a:lnTo>
                <a:close/>
              </a:path>
            </a:pathLst>
          </a:custGeom>
          <a:blipFill rotWithShape="0">
            <a:blip r:embed="rId12">
              <a:alphaModFix amt="8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Freeform 19"/>
          <p:cNvSpPr/>
          <p:nvPr/>
        </p:nvSpPr>
        <p:spPr>
          <a:xfrm flipH="1">
            <a:off x="-95400" y="272880"/>
            <a:ext cx="3083760" cy="3760200"/>
          </a:xfrm>
          <a:custGeom>
            <a:avLst/>
            <a:gdLst/>
            <a:ahLst/>
            <a:rect l="l" t="t" r="r" b="b"/>
            <a:pathLst>
              <a:path w="3084191" h="3760678">
                <a:moveTo>
                  <a:pt x="3084191" y="0"/>
                </a:moveTo>
                <a:lnTo>
                  <a:pt x="0" y="0"/>
                </a:lnTo>
                <a:lnTo>
                  <a:pt x="0" y="3760679"/>
                </a:lnTo>
                <a:lnTo>
                  <a:pt x="3084191" y="3760679"/>
                </a:lnTo>
                <a:lnTo>
                  <a:pt x="3084191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Freeform 20"/>
          <p:cNvSpPr/>
          <p:nvPr/>
        </p:nvSpPr>
        <p:spPr>
          <a:xfrm>
            <a:off x="5842080" y="2228400"/>
            <a:ext cx="1116720" cy="1409040"/>
          </a:xfrm>
          <a:custGeom>
            <a:avLst/>
            <a:gdLst/>
            <a:ahLst/>
            <a:rect l="l" t="t" r="r" b="b"/>
            <a:pathLst>
              <a:path w="1117178" h="1409284">
                <a:moveTo>
                  <a:pt x="0" y="0"/>
                </a:moveTo>
                <a:lnTo>
                  <a:pt x="1117178" y="0"/>
                </a:lnTo>
                <a:lnTo>
                  <a:pt x="1117178" y="1409284"/>
                </a:lnTo>
                <a:lnTo>
                  <a:pt x="0" y="140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Freeform 21"/>
          <p:cNvSpPr/>
          <p:nvPr/>
        </p:nvSpPr>
        <p:spPr>
          <a:xfrm rot="1981200">
            <a:off x="3650400" y="6951960"/>
            <a:ext cx="207720" cy="1329840"/>
          </a:xfrm>
          <a:custGeom>
            <a:avLst/>
            <a:gdLst/>
            <a:ahLst/>
            <a:rect l="l" t="t" r="r" b="b"/>
            <a:pathLst>
              <a:path w="208018" h="1330347">
                <a:moveTo>
                  <a:pt x="0" y="0"/>
                </a:moveTo>
                <a:lnTo>
                  <a:pt x="208018" y="0"/>
                </a:lnTo>
                <a:lnTo>
                  <a:pt x="208018" y="1330347"/>
                </a:lnTo>
                <a:lnTo>
                  <a:pt x="0" y="13303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TextBox 22"/>
          <p:cNvSpPr/>
          <p:nvPr/>
        </p:nvSpPr>
        <p:spPr>
          <a:xfrm>
            <a:off x="3566880" y="4869720"/>
            <a:ext cx="5666760" cy="67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332"/>
              </a:lnSpc>
              <a:buNone/>
              <a:tabLst>
                <a:tab algn="l" pos="0"/>
              </a:tabLst>
            </a:pPr>
            <a:r>
              <a:rPr b="0" lang="en-US" sz="4840" spc="-1" strike="noStrike">
                <a:solidFill>
                  <a:srgbClr val="26246f"/>
                </a:solidFill>
                <a:latin typeface="Ribeye"/>
                <a:ea typeface="Ribeye"/>
              </a:rPr>
              <a:t>CONCORRENTES</a:t>
            </a:r>
            <a:endParaRPr b="0" lang="pt-BR" sz="4840" spc="-1" strike="noStrike">
              <a:latin typeface="Arial"/>
            </a:endParaRPr>
          </a:p>
        </p:txBody>
      </p:sp>
      <p:sp>
        <p:nvSpPr>
          <p:cNvPr id="88" name="TextBox 23"/>
          <p:cNvSpPr/>
          <p:nvPr/>
        </p:nvSpPr>
        <p:spPr>
          <a:xfrm>
            <a:off x="11805480" y="2546280"/>
            <a:ext cx="352080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78"/>
              </a:lnSpc>
              <a:buNone/>
              <a:tabLst>
                <a:tab algn="l" pos="0"/>
              </a:tabLst>
            </a:pPr>
            <a:r>
              <a:rPr b="0" lang="en-US" sz="4440" spc="-1" strike="noStrike">
                <a:solidFill>
                  <a:srgbClr val="26246f"/>
                </a:solidFill>
                <a:latin typeface="Ribeye"/>
                <a:ea typeface="Ribeye"/>
              </a:rPr>
              <a:t>LOCAL</a:t>
            </a:r>
            <a:endParaRPr b="0" lang="pt-BR" sz="4440" spc="-1" strike="noStrike">
              <a:latin typeface="Arial"/>
            </a:endParaRPr>
          </a:p>
        </p:txBody>
      </p:sp>
      <p:sp>
        <p:nvSpPr>
          <p:cNvPr id="89" name="TextBox 24"/>
          <p:cNvSpPr/>
          <p:nvPr/>
        </p:nvSpPr>
        <p:spPr>
          <a:xfrm>
            <a:off x="11901960" y="4770000"/>
            <a:ext cx="352080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78"/>
              </a:lnSpc>
              <a:buNone/>
              <a:tabLst>
                <a:tab algn="l" pos="0"/>
              </a:tabLst>
            </a:pPr>
            <a:r>
              <a:rPr b="0" lang="en-US" sz="4440" spc="-1" strike="noStrike">
                <a:solidFill>
                  <a:srgbClr val="26246f"/>
                </a:solidFill>
                <a:latin typeface="Ribeye"/>
                <a:ea typeface="Ribeye"/>
              </a:rPr>
              <a:t>NACIONAL</a:t>
            </a:r>
            <a:endParaRPr b="0" lang="pt-BR" sz="44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-180000" y="-634320"/>
            <a:ext cx="18540000" cy="1076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2"/>
          <p:cNvSpPr/>
          <p:nvPr/>
        </p:nvSpPr>
        <p:spPr>
          <a:xfrm>
            <a:off x="654840" y="585360"/>
            <a:ext cx="7905960" cy="9115920"/>
          </a:xfrm>
          <a:custGeom>
            <a:avLst/>
            <a:gdLst/>
            <a:ahLst/>
            <a:rect l="l" t="t" r="r" b="b"/>
            <a:pathLst>
              <a:path w="7906199" h="9116162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Freeform 3"/>
          <p:cNvSpPr/>
          <p:nvPr/>
        </p:nvSpPr>
        <p:spPr>
          <a:xfrm>
            <a:off x="728604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Freeform 4"/>
          <p:cNvSpPr/>
          <p:nvPr/>
        </p:nvSpPr>
        <p:spPr>
          <a:xfrm>
            <a:off x="12652920" y="612000"/>
            <a:ext cx="4898160" cy="9089280"/>
          </a:xfrm>
          <a:custGeom>
            <a:avLst/>
            <a:gdLst/>
            <a:ahLst/>
            <a:rect l="l" t="t" r="r" b="b"/>
            <a:pathLst>
              <a:path w="4898431" h="9089556">
                <a:moveTo>
                  <a:pt x="0" y="0"/>
                </a:moveTo>
                <a:lnTo>
                  <a:pt x="4898431" y="0"/>
                </a:lnTo>
                <a:lnTo>
                  <a:pt x="4898431" y="9089556"/>
                </a:lnTo>
                <a:lnTo>
                  <a:pt x="0" y="90895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Box 6"/>
          <p:cNvSpPr/>
          <p:nvPr/>
        </p:nvSpPr>
        <p:spPr>
          <a:xfrm>
            <a:off x="5550120" y="1718280"/>
            <a:ext cx="8114040" cy="18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339"/>
              </a:lnSpc>
              <a:buNone/>
            </a:pPr>
            <a:r>
              <a:rPr b="0" lang="en-US" sz="6680" spc="-1" strike="noStrike">
                <a:solidFill>
                  <a:srgbClr val="26246f"/>
                </a:solidFill>
                <a:latin typeface="Ribeye"/>
                <a:ea typeface="Ribeye"/>
              </a:rPr>
              <a:t>COMPARATIVO DE CUSTO</a:t>
            </a:r>
            <a:endParaRPr b="0" lang="pt-BR" sz="668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4"/>
          <a:stretch/>
        </p:blipFill>
        <p:spPr>
          <a:xfrm>
            <a:off x="900000" y="3818160"/>
            <a:ext cx="8100000" cy="374184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5"/>
          <a:stretch/>
        </p:blipFill>
        <p:spPr>
          <a:xfrm>
            <a:off x="9360000" y="3780000"/>
            <a:ext cx="7740000" cy="37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Freeform 3"/>
          <p:cNvSpPr/>
          <p:nvPr/>
        </p:nvSpPr>
        <p:spPr>
          <a:xfrm>
            <a:off x="6149160" y="559080"/>
            <a:ext cx="5554800" cy="8698680"/>
          </a:xfrm>
          <a:custGeom>
            <a:avLst/>
            <a:gdLst/>
            <a:ahLst/>
            <a:rect l="l" t="t" r="r" b="b"/>
            <a:pathLst>
              <a:path w="5555118" h="8699096">
                <a:moveTo>
                  <a:pt x="0" y="0"/>
                </a:moveTo>
                <a:lnTo>
                  <a:pt x="5555118" y="0"/>
                </a:lnTo>
                <a:lnTo>
                  <a:pt x="5555118" y="8699096"/>
                </a:lnTo>
                <a:lnTo>
                  <a:pt x="0" y="86990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Freeform 4"/>
          <p:cNvSpPr/>
          <p:nvPr/>
        </p:nvSpPr>
        <p:spPr>
          <a:xfrm flipH="1" rot="12712800">
            <a:off x="12953160" y="7018920"/>
            <a:ext cx="1579680" cy="333000"/>
          </a:xfrm>
          <a:custGeom>
            <a:avLst/>
            <a:gdLst/>
            <a:ahLst/>
            <a:rect l="l" t="t" r="r" b="b"/>
            <a:pathLst>
              <a:path w="1580071" h="333251">
                <a:moveTo>
                  <a:pt x="1580071" y="0"/>
                </a:moveTo>
                <a:lnTo>
                  <a:pt x="0" y="0"/>
                </a:lnTo>
                <a:lnTo>
                  <a:pt x="0" y="333251"/>
                </a:lnTo>
                <a:lnTo>
                  <a:pt x="1580071" y="333251"/>
                </a:lnTo>
                <a:lnTo>
                  <a:pt x="1580071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Freeform 5"/>
          <p:cNvSpPr/>
          <p:nvPr/>
        </p:nvSpPr>
        <p:spPr>
          <a:xfrm flipH="1" rot="8884200">
            <a:off x="13406400" y="3723120"/>
            <a:ext cx="1535760" cy="323640"/>
          </a:xfrm>
          <a:custGeom>
            <a:avLst/>
            <a:gdLst/>
            <a:ahLst/>
            <a:rect l="l" t="t" r="r" b="b"/>
            <a:pathLst>
              <a:path w="1536111" h="323980">
                <a:moveTo>
                  <a:pt x="1536111" y="0"/>
                </a:moveTo>
                <a:lnTo>
                  <a:pt x="0" y="0"/>
                </a:lnTo>
                <a:lnTo>
                  <a:pt x="0" y="323980"/>
                </a:lnTo>
                <a:lnTo>
                  <a:pt x="1536111" y="323980"/>
                </a:lnTo>
                <a:lnTo>
                  <a:pt x="1536111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Freeform 6"/>
          <p:cNvSpPr/>
          <p:nvPr/>
        </p:nvSpPr>
        <p:spPr>
          <a:xfrm>
            <a:off x="613800" y="9548280"/>
            <a:ext cx="3632040" cy="600480"/>
          </a:xfrm>
          <a:custGeom>
            <a:avLst/>
            <a:gdLst/>
            <a:ahLst/>
            <a:rect l="l" t="t" r="r" b="b"/>
            <a:pathLst>
              <a:path w="3632267" h="600975">
                <a:moveTo>
                  <a:pt x="0" y="0"/>
                </a:moveTo>
                <a:lnTo>
                  <a:pt x="3632267" y="0"/>
                </a:lnTo>
                <a:lnTo>
                  <a:pt x="3632267" y="600975"/>
                </a:lnTo>
                <a:lnTo>
                  <a:pt x="0" y="6009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Freeform 7"/>
          <p:cNvSpPr/>
          <p:nvPr/>
        </p:nvSpPr>
        <p:spPr>
          <a:xfrm>
            <a:off x="11704320" y="559080"/>
            <a:ext cx="5554800" cy="8698680"/>
          </a:xfrm>
          <a:custGeom>
            <a:avLst/>
            <a:gdLst/>
            <a:ahLst/>
            <a:rect l="l" t="t" r="r" b="b"/>
            <a:pathLst>
              <a:path w="5555118" h="8699096">
                <a:moveTo>
                  <a:pt x="0" y="0"/>
                </a:moveTo>
                <a:lnTo>
                  <a:pt x="5555118" y="0"/>
                </a:lnTo>
                <a:lnTo>
                  <a:pt x="5555118" y="8699096"/>
                </a:lnTo>
                <a:lnTo>
                  <a:pt x="0" y="86990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Freeform 8"/>
          <p:cNvSpPr/>
          <p:nvPr/>
        </p:nvSpPr>
        <p:spPr>
          <a:xfrm>
            <a:off x="613800" y="559080"/>
            <a:ext cx="5554800" cy="8698680"/>
          </a:xfrm>
          <a:custGeom>
            <a:avLst/>
            <a:gdLst/>
            <a:ahLst/>
            <a:rect l="l" t="t" r="r" b="b"/>
            <a:pathLst>
              <a:path w="5555118" h="8699096">
                <a:moveTo>
                  <a:pt x="0" y="0"/>
                </a:moveTo>
                <a:lnTo>
                  <a:pt x="5555118" y="0"/>
                </a:lnTo>
                <a:lnTo>
                  <a:pt x="5555118" y="8699096"/>
                </a:lnTo>
                <a:lnTo>
                  <a:pt x="0" y="86990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Freeform 9"/>
          <p:cNvSpPr/>
          <p:nvPr/>
        </p:nvSpPr>
        <p:spPr>
          <a:xfrm>
            <a:off x="1028880" y="3847320"/>
            <a:ext cx="4072320" cy="2845440"/>
          </a:xfrm>
          <a:custGeom>
            <a:avLst/>
            <a:gdLst/>
            <a:ahLst/>
            <a:rect l="l" t="t" r="r" b="b"/>
            <a:pathLst>
              <a:path w="4072789" h="2845731">
                <a:moveTo>
                  <a:pt x="0" y="0"/>
                </a:moveTo>
                <a:lnTo>
                  <a:pt x="4072789" y="0"/>
                </a:lnTo>
                <a:lnTo>
                  <a:pt x="4072789" y="2845731"/>
                </a:lnTo>
                <a:lnTo>
                  <a:pt x="0" y="28457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Freeform 10"/>
          <p:cNvSpPr/>
          <p:nvPr/>
        </p:nvSpPr>
        <p:spPr>
          <a:xfrm>
            <a:off x="5995440" y="2926080"/>
            <a:ext cx="4434120" cy="4304160"/>
          </a:xfrm>
          <a:custGeom>
            <a:avLst/>
            <a:gdLst/>
            <a:ahLst/>
            <a:rect l="l" t="t" r="r" b="b"/>
            <a:pathLst>
              <a:path w="4434637" h="4304345">
                <a:moveTo>
                  <a:pt x="0" y="0"/>
                </a:moveTo>
                <a:lnTo>
                  <a:pt x="4434638" y="0"/>
                </a:lnTo>
                <a:lnTo>
                  <a:pt x="4434638" y="4304346"/>
                </a:lnTo>
                <a:lnTo>
                  <a:pt x="0" y="43043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Freeform 11"/>
          <p:cNvSpPr/>
          <p:nvPr/>
        </p:nvSpPr>
        <p:spPr>
          <a:xfrm>
            <a:off x="11986920" y="3387240"/>
            <a:ext cx="3513600" cy="3512160"/>
          </a:xfrm>
          <a:custGeom>
            <a:avLst/>
            <a:gdLst/>
            <a:ahLst/>
            <a:rect l="l" t="t" r="r" b="b"/>
            <a:pathLst>
              <a:path w="3514060" h="3512596">
                <a:moveTo>
                  <a:pt x="0" y="0"/>
                </a:moveTo>
                <a:lnTo>
                  <a:pt x="3514060" y="0"/>
                </a:lnTo>
                <a:lnTo>
                  <a:pt x="3514060" y="3512596"/>
                </a:lnTo>
                <a:lnTo>
                  <a:pt x="0" y="35125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TextBox 12"/>
          <p:cNvSpPr/>
          <p:nvPr/>
        </p:nvSpPr>
        <p:spPr>
          <a:xfrm>
            <a:off x="2745360" y="1382040"/>
            <a:ext cx="1142892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680"/>
              </a:lnSpc>
              <a:buNone/>
            </a:pPr>
            <a:r>
              <a:rPr b="0" lang="en-US" sz="6200" spc="-372" strike="noStrike">
                <a:solidFill>
                  <a:srgbClr val="26246f"/>
                </a:solidFill>
                <a:latin typeface="Rustic Printed"/>
                <a:ea typeface="Rustic Printed"/>
              </a:rPr>
              <a:t>ITENS NECESSÁRIOS</a:t>
            </a:r>
            <a:endParaRPr b="0" lang="pt-BR" sz="6200" spc="-1" strike="noStrike">
              <a:latin typeface="Arial"/>
            </a:endParaRPr>
          </a:p>
        </p:txBody>
      </p:sp>
      <p:sp>
        <p:nvSpPr>
          <p:cNvPr id="108" name="TextBox 13"/>
          <p:cNvSpPr/>
          <p:nvPr/>
        </p:nvSpPr>
        <p:spPr>
          <a:xfrm>
            <a:off x="1409040" y="7164000"/>
            <a:ext cx="3312000" cy="10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26246f"/>
                </a:solidFill>
                <a:latin typeface="Courier Prime"/>
                <a:ea typeface="Courier Prime"/>
              </a:rPr>
              <a:t>NodeMCU esp8266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109" name="TextBox 14"/>
          <p:cNvSpPr/>
          <p:nvPr/>
        </p:nvSpPr>
        <p:spPr>
          <a:xfrm>
            <a:off x="11084040" y="6897600"/>
            <a:ext cx="9000" cy="5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TextBox 15"/>
          <p:cNvSpPr/>
          <p:nvPr/>
        </p:nvSpPr>
        <p:spPr>
          <a:xfrm>
            <a:off x="5546520" y="6833160"/>
            <a:ext cx="5331600" cy="14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06"/>
              </a:lnSpc>
              <a:buNone/>
            </a:pPr>
            <a:r>
              <a:rPr b="0" lang="en-US" sz="2790" spc="-1" strike="noStrike">
                <a:solidFill>
                  <a:srgbClr val="26246f"/>
                </a:solidFill>
                <a:latin typeface="Courier Prime"/>
                <a:ea typeface="Courier Prime"/>
              </a:rPr>
              <a:t>Módulo acelerômetro/giroscópio mpu6050</a:t>
            </a:r>
            <a:endParaRPr b="0" lang="pt-BR" sz="2790" spc="-1" strike="noStrike">
              <a:latin typeface="Arial"/>
            </a:endParaRPr>
          </a:p>
        </p:txBody>
      </p:sp>
      <p:sp>
        <p:nvSpPr>
          <p:cNvPr id="111" name="TextBox 16"/>
          <p:cNvSpPr/>
          <p:nvPr/>
        </p:nvSpPr>
        <p:spPr>
          <a:xfrm>
            <a:off x="13132800" y="7164000"/>
            <a:ext cx="154548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26246f"/>
                </a:solidFill>
                <a:latin typeface="Courier Prime"/>
                <a:ea typeface="Courier Prime"/>
              </a:rPr>
              <a:t>Headset</a:t>
            </a:r>
            <a:endParaRPr b="0" lang="pt-BR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"/>
          <p:cNvSpPr/>
          <p:nvPr/>
        </p:nvSpPr>
        <p:spPr>
          <a:xfrm>
            <a:off x="654840" y="585360"/>
            <a:ext cx="7905960" cy="9115920"/>
          </a:xfrm>
          <a:custGeom>
            <a:avLst/>
            <a:gdLst/>
            <a:ahLst/>
            <a:rect l="l" t="t" r="r" b="b"/>
            <a:pathLst>
              <a:path w="7906199" h="9116162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Freeform 3"/>
          <p:cNvSpPr/>
          <p:nvPr/>
        </p:nvSpPr>
        <p:spPr>
          <a:xfrm>
            <a:off x="728604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Freeform 4"/>
          <p:cNvSpPr/>
          <p:nvPr/>
        </p:nvSpPr>
        <p:spPr>
          <a:xfrm>
            <a:off x="12652920" y="612000"/>
            <a:ext cx="4898160" cy="9089280"/>
          </a:xfrm>
          <a:custGeom>
            <a:avLst/>
            <a:gdLst/>
            <a:ahLst/>
            <a:rect l="l" t="t" r="r" b="b"/>
            <a:pathLst>
              <a:path w="4898431" h="9089556">
                <a:moveTo>
                  <a:pt x="0" y="0"/>
                </a:moveTo>
                <a:lnTo>
                  <a:pt x="4898431" y="0"/>
                </a:lnTo>
                <a:lnTo>
                  <a:pt x="4898431" y="9089556"/>
                </a:lnTo>
                <a:lnTo>
                  <a:pt x="0" y="90895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Freeform 5"/>
          <p:cNvSpPr/>
          <p:nvPr/>
        </p:nvSpPr>
        <p:spPr>
          <a:xfrm rot="20951400">
            <a:off x="2879640" y="2275200"/>
            <a:ext cx="1420920" cy="878040"/>
          </a:xfrm>
          <a:custGeom>
            <a:avLst/>
            <a:gdLst/>
            <a:ahLst/>
            <a:rect l="l" t="t" r="r" b="b"/>
            <a:pathLst>
              <a:path w="1421164" h="878537">
                <a:moveTo>
                  <a:pt x="0" y="0"/>
                </a:moveTo>
                <a:lnTo>
                  <a:pt x="1421164" y="0"/>
                </a:lnTo>
                <a:lnTo>
                  <a:pt x="1421164" y="878538"/>
                </a:lnTo>
                <a:lnTo>
                  <a:pt x="0" y="8785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Freeform 6"/>
          <p:cNvSpPr/>
          <p:nvPr/>
        </p:nvSpPr>
        <p:spPr>
          <a:xfrm>
            <a:off x="15267960" y="2251080"/>
            <a:ext cx="1410480" cy="1483200"/>
          </a:xfrm>
          <a:custGeom>
            <a:avLst/>
            <a:gdLst/>
            <a:ahLst/>
            <a:rect l="l" t="t" r="r" b="b"/>
            <a:pathLst>
              <a:path w="1410890" h="1483728">
                <a:moveTo>
                  <a:pt x="0" y="0"/>
                </a:moveTo>
                <a:lnTo>
                  <a:pt x="1410890" y="0"/>
                </a:lnTo>
                <a:lnTo>
                  <a:pt x="1410890" y="1483727"/>
                </a:lnTo>
                <a:lnTo>
                  <a:pt x="0" y="14837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Box 7"/>
          <p:cNvSpPr/>
          <p:nvPr/>
        </p:nvSpPr>
        <p:spPr>
          <a:xfrm>
            <a:off x="5550120" y="2051280"/>
            <a:ext cx="8114040" cy="18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339"/>
              </a:lnSpc>
              <a:buNone/>
            </a:pPr>
            <a:r>
              <a:rPr b="0" lang="en-US" sz="6680" spc="-1" strike="noStrike">
                <a:solidFill>
                  <a:srgbClr val="26246f"/>
                </a:solidFill>
                <a:latin typeface="Ribeye"/>
                <a:ea typeface="Ribeye"/>
              </a:rPr>
              <a:t>PROPOSTA DE DIFERENCIAL</a:t>
            </a:r>
            <a:endParaRPr b="0" lang="pt-BR" sz="6680" spc="-1" strike="noStrike"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3420000" y="4140000"/>
            <a:ext cx="12960000" cy="365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buNone/>
            </a:pPr>
            <a:r>
              <a:rPr b="0" lang="pt-BR" sz="4000" spc="-1" strike="noStrike">
                <a:latin typeface="Roboto"/>
              </a:rPr>
              <a:t>	</a:t>
            </a:r>
            <a:r>
              <a:rPr b="0" lang="pt-BR" sz="4000" spc="-1" strike="noStrike">
                <a:latin typeface="Roboto"/>
              </a:rPr>
              <a:t>Uma solução de baixo custo que trás tanto a funcionalidade de mover o mouse de um computador com entrada USB através do movimento da cabeça e que ainda integra a possibilidade do usuário conseguir fazer cliques de vários tipos (esquerda, direita, duplo clique, etc.) através do comando de voz.</a:t>
            </a:r>
            <a:endParaRPr b="0" lang="pt-BR" sz="4000" spc="-1" strike="noStrike">
              <a:latin typeface="Robot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2"/>
          <p:cNvSpPr/>
          <p:nvPr/>
        </p:nvSpPr>
        <p:spPr>
          <a:xfrm>
            <a:off x="654840" y="585360"/>
            <a:ext cx="7905960" cy="9115920"/>
          </a:xfrm>
          <a:custGeom>
            <a:avLst/>
            <a:gdLst/>
            <a:ahLst/>
            <a:rect l="l" t="t" r="r" b="b"/>
            <a:pathLst>
              <a:path w="7906199" h="9116162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Freeform 3"/>
          <p:cNvSpPr/>
          <p:nvPr/>
        </p:nvSpPr>
        <p:spPr>
          <a:xfrm>
            <a:off x="734364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Freeform 4"/>
          <p:cNvSpPr/>
          <p:nvPr/>
        </p:nvSpPr>
        <p:spPr>
          <a:xfrm>
            <a:off x="1173132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2" name="Group 5"/>
          <p:cNvGrpSpPr/>
          <p:nvPr/>
        </p:nvGrpSpPr>
        <p:grpSpPr>
          <a:xfrm>
            <a:off x="2751120" y="3747600"/>
            <a:ext cx="13259160" cy="4716000"/>
            <a:chOff x="2751120" y="3747600"/>
            <a:chExt cx="13259160" cy="4716000"/>
          </a:xfrm>
        </p:grpSpPr>
        <p:sp>
          <p:nvSpPr>
            <p:cNvPr id="123" name="Freeform 6"/>
            <p:cNvSpPr/>
            <p:nvPr/>
          </p:nvSpPr>
          <p:spPr>
            <a:xfrm>
              <a:off x="2751120" y="4181400"/>
              <a:ext cx="13259160" cy="4281840"/>
            </a:xfrm>
            <a:custGeom>
              <a:avLst/>
              <a:gdLst/>
              <a:ahLst/>
              <a:rect l="l" t="t" r="r" b="b"/>
              <a:pathLst>
                <a:path w="3492224" h="1127859">
                  <a:moveTo>
                    <a:pt x="0" y="0"/>
                  </a:moveTo>
                  <a:lnTo>
                    <a:pt x="3492224" y="0"/>
                  </a:lnTo>
                  <a:lnTo>
                    <a:pt x="3492224" y="1127859"/>
                  </a:lnTo>
                  <a:lnTo>
                    <a:pt x="0" y="1127859"/>
                  </a:lnTo>
                  <a:close/>
                </a:path>
              </a:pathLst>
            </a:custGeom>
            <a:solidFill>
              <a:srgbClr val="f6f6f6"/>
            </a:solidFill>
            <a:ln cap="sq" w="28575">
              <a:solidFill>
                <a:srgbClr val="26246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TextBox 7"/>
            <p:cNvSpPr/>
            <p:nvPr/>
          </p:nvSpPr>
          <p:spPr>
            <a:xfrm>
              <a:off x="2751120" y="3747600"/>
              <a:ext cx="13259160" cy="471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360"/>
                </a:lnSpc>
                <a:buNone/>
              </a:pPr>
              <a:r>
                <a:rPr b="0" lang="en-US" sz="2660" spc="-80" strike="noStrike">
                  <a:solidFill>
                    <a:srgbClr val="000000"/>
                  </a:solidFill>
                  <a:latin typeface="Courier Prime"/>
                  <a:ea typeface="Courier Prime"/>
                </a:rPr>
                <a:t>A proposta tem como objetivo viabilizar e facilitar o acesso a equipamentos de alta tecnologia a um baixo custo, sem a necessidade de comprometer funcionalidades. Promove, assim, a acessibilidade de recursos tecnológicos para pessoas que não possuem condições de adquirir produtos de alto custo, oferecendo uma experiência comparável em termos de funcionalidades aos produtos atualmente disponíveis no mercado.</a:t>
              </a:r>
              <a:endParaRPr b="0" lang="pt-BR" sz="2660" spc="-1" strike="noStrike">
                <a:latin typeface="Arial"/>
              </a:endParaRPr>
            </a:p>
          </p:txBody>
        </p:sp>
      </p:grpSp>
      <p:sp>
        <p:nvSpPr>
          <p:cNvPr id="125" name="Freeform 8"/>
          <p:cNvSpPr/>
          <p:nvPr/>
        </p:nvSpPr>
        <p:spPr>
          <a:xfrm>
            <a:off x="4280040" y="2356200"/>
            <a:ext cx="10200960" cy="1298160"/>
          </a:xfrm>
          <a:custGeom>
            <a:avLst/>
            <a:gdLst/>
            <a:ahLst/>
            <a:rect l="l" t="t" r="r" b="b"/>
            <a:pathLst>
              <a:path w="10201251" h="1298341">
                <a:moveTo>
                  <a:pt x="0" y="0"/>
                </a:moveTo>
                <a:lnTo>
                  <a:pt x="10201251" y="0"/>
                </a:lnTo>
                <a:lnTo>
                  <a:pt x="10201251" y="1298341"/>
                </a:lnTo>
                <a:lnTo>
                  <a:pt x="0" y="12983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TextBox 9"/>
          <p:cNvSpPr/>
          <p:nvPr/>
        </p:nvSpPr>
        <p:spPr>
          <a:xfrm>
            <a:off x="4841280" y="2390400"/>
            <a:ext cx="9078480" cy="12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0009"/>
              </a:lnSpc>
              <a:buNone/>
            </a:pPr>
            <a:r>
              <a:rPr b="0" lang="en-US" sz="9100" spc="-1" strike="noStrike">
                <a:solidFill>
                  <a:srgbClr val="26246f"/>
                </a:solidFill>
                <a:latin typeface="Ribeye"/>
                <a:ea typeface="Ribeye"/>
              </a:rPr>
              <a:t>CONCLUSÃO</a:t>
            </a:r>
            <a:endParaRPr b="0" lang="pt-BR" sz="9100" spc="-1" strike="noStrike">
              <a:latin typeface="Arial"/>
            </a:endParaRPr>
          </a:p>
        </p:txBody>
      </p:sp>
      <p:sp>
        <p:nvSpPr>
          <p:cNvPr id="127" name="Freeform 10"/>
          <p:cNvSpPr/>
          <p:nvPr/>
        </p:nvSpPr>
        <p:spPr>
          <a:xfrm>
            <a:off x="15857280" y="420840"/>
            <a:ext cx="3083760" cy="3760200"/>
          </a:xfrm>
          <a:custGeom>
            <a:avLst/>
            <a:gdLst/>
            <a:ahLst/>
            <a:rect l="l" t="t" r="r" b="b"/>
            <a:pathLst>
              <a:path w="3084191" h="3760678">
                <a:moveTo>
                  <a:pt x="0" y="0"/>
                </a:moveTo>
                <a:lnTo>
                  <a:pt x="3084191" y="0"/>
                </a:lnTo>
                <a:lnTo>
                  <a:pt x="3084191" y="3760678"/>
                </a:lnTo>
                <a:lnTo>
                  <a:pt x="0" y="37606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alphaModFix amt="8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Freeform 11"/>
          <p:cNvSpPr/>
          <p:nvPr/>
        </p:nvSpPr>
        <p:spPr>
          <a:xfrm>
            <a:off x="15857280" y="345600"/>
            <a:ext cx="3083760" cy="3760200"/>
          </a:xfrm>
          <a:custGeom>
            <a:avLst/>
            <a:gdLst/>
            <a:ahLst/>
            <a:rect l="l" t="t" r="r" b="b"/>
            <a:pathLst>
              <a:path w="3084191" h="3760678">
                <a:moveTo>
                  <a:pt x="0" y="0"/>
                </a:moveTo>
                <a:lnTo>
                  <a:pt x="3084191" y="0"/>
                </a:lnTo>
                <a:lnTo>
                  <a:pt x="3084191" y="3760678"/>
                </a:lnTo>
                <a:lnTo>
                  <a:pt x="0" y="37606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Freeform 12"/>
          <p:cNvSpPr/>
          <p:nvPr/>
        </p:nvSpPr>
        <p:spPr>
          <a:xfrm flipH="1" rot="19353000">
            <a:off x="-13680" y="6965280"/>
            <a:ext cx="2278080" cy="4299120"/>
          </a:xfrm>
          <a:custGeom>
            <a:avLst/>
            <a:gdLst/>
            <a:ahLst/>
            <a:rect l="l" t="t" r="r" b="b"/>
            <a:pathLst>
              <a:path w="2278652" h="4299344">
                <a:moveTo>
                  <a:pt x="2278652" y="0"/>
                </a:moveTo>
                <a:lnTo>
                  <a:pt x="0" y="0"/>
                </a:lnTo>
                <a:lnTo>
                  <a:pt x="0" y="4299344"/>
                </a:lnTo>
                <a:lnTo>
                  <a:pt x="2278652" y="4299344"/>
                </a:lnTo>
                <a:lnTo>
                  <a:pt x="2278652" y="0"/>
                </a:lnTo>
                <a:close/>
              </a:path>
            </a:pathLst>
          </a:custGeom>
          <a:blipFill rotWithShape="0">
            <a:blip r:embed="rId7">
              <a:alphaModFix amt="8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Freeform 13"/>
          <p:cNvSpPr/>
          <p:nvPr/>
        </p:nvSpPr>
        <p:spPr>
          <a:xfrm flipH="1" rot="19353000">
            <a:off x="61560" y="6907320"/>
            <a:ext cx="2278080" cy="4299120"/>
          </a:xfrm>
          <a:custGeom>
            <a:avLst/>
            <a:gdLst/>
            <a:ahLst/>
            <a:rect l="l" t="t" r="r" b="b"/>
            <a:pathLst>
              <a:path w="2278652" h="4299344">
                <a:moveTo>
                  <a:pt x="2278652" y="0"/>
                </a:moveTo>
                <a:lnTo>
                  <a:pt x="0" y="0"/>
                </a:lnTo>
                <a:lnTo>
                  <a:pt x="0" y="4299344"/>
                </a:lnTo>
                <a:lnTo>
                  <a:pt x="2278652" y="4299344"/>
                </a:lnTo>
                <a:lnTo>
                  <a:pt x="2278652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14"/>
          <p:cNvSpPr/>
          <p:nvPr/>
        </p:nvSpPr>
        <p:spPr>
          <a:xfrm rot="20944200">
            <a:off x="1939680" y="2049120"/>
            <a:ext cx="1644120" cy="1462320"/>
          </a:xfrm>
          <a:custGeom>
            <a:avLst/>
            <a:gdLst/>
            <a:ahLst/>
            <a:rect l="l" t="t" r="r" b="b"/>
            <a:pathLst>
              <a:path w="1644609" h="1462613">
                <a:moveTo>
                  <a:pt x="0" y="0"/>
                </a:moveTo>
                <a:lnTo>
                  <a:pt x="1644609" y="0"/>
                </a:lnTo>
                <a:lnTo>
                  <a:pt x="1644609" y="1462614"/>
                </a:lnTo>
                <a:lnTo>
                  <a:pt x="0" y="1462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d1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2"/>
          <p:cNvSpPr/>
          <p:nvPr/>
        </p:nvSpPr>
        <p:spPr>
          <a:xfrm>
            <a:off x="654840" y="585360"/>
            <a:ext cx="7905960" cy="9115920"/>
          </a:xfrm>
          <a:custGeom>
            <a:avLst/>
            <a:gdLst/>
            <a:ahLst/>
            <a:rect l="l" t="t" r="r" b="b"/>
            <a:pathLst>
              <a:path w="7906199" h="9116162">
                <a:moveTo>
                  <a:pt x="0" y="0"/>
                </a:moveTo>
                <a:lnTo>
                  <a:pt x="7906199" y="0"/>
                </a:lnTo>
                <a:lnTo>
                  <a:pt x="7906199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Freeform 3"/>
          <p:cNvSpPr/>
          <p:nvPr/>
        </p:nvSpPr>
        <p:spPr>
          <a:xfrm>
            <a:off x="7286040" y="585360"/>
            <a:ext cx="5821200" cy="9115920"/>
          </a:xfrm>
          <a:custGeom>
            <a:avLst/>
            <a:gdLst/>
            <a:ahLst/>
            <a:rect l="l" t="t" r="r" b="b"/>
            <a:pathLst>
              <a:path w="5821451" h="9116162">
                <a:moveTo>
                  <a:pt x="0" y="0"/>
                </a:moveTo>
                <a:lnTo>
                  <a:pt x="5821451" y="0"/>
                </a:lnTo>
                <a:lnTo>
                  <a:pt x="5821451" y="9116162"/>
                </a:lnTo>
                <a:lnTo>
                  <a:pt x="0" y="9116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Freeform 4"/>
          <p:cNvSpPr/>
          <p:nvPr/>
        </p:nvSpPr>
        <p:spPr>
          <a:xfrm>
            <a:off x="12652920" y="612000"/>
            <a:ext cx="4898160" cy="9089280"/>
          </a:xfrm>
          <a:custGeom>
            <a:avLst/>
            <a:gdLst/>
            <a:ahLst/>
            <a:rect l="l" t="t" r="r" b="b"/>
            <a:pathLst>
              <a:path w="4898431" h="9089556">
                <a:moveTo>
                  <a:pt x="0" y="0"/>
                </a:moveTo>
                <a:lnTo>
                  <a:pt x="4898431" y="0"/>
                </a:lnTo>
                <a:lnTo>
                  <a:pt x="4898431" y="9089556"/>
                </a:lnTo>
                <a:lnTo>
                  <a:pt x="0" y="90895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TextBox 5"/>
          <p:cNvSpPr/>
          <p:nvPr/>
        </p:nvSpPr>
        <p:spPr>
          <a:xfrm rot="21243000">
            <a:off x="1992960" y="4190040"/>
            <a:ext cx="15039000" cy="22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7940"/>
              </a:lnSpc>
              <a:buNone/>
            </a:pPr>
            <a:r>
              <a:rPr b="0" lang="en-US" sz="16310" spc="-1" strike="noStrike">
                <a:solidFill>
                  <a:srgbClr val="26246f"/>
                </a:solidFill>
                <a:latin typeface="Ribeye"/>
                <a:ea typeface="Ribeye"/>
              </a:rPr>
              <a:t>OBRIGADO</a:t>
            </a:r>
            <a:endParaRPr b="0" lang="pt-BR" sz="16310" spc="-1" strike="noStrike">
              <a:latin typeface="Arial"/>
            </a:endParaRPr>
          </a:p>
        </p:txBody>
      </p:sp>
      <p:sp>
        <p:nvSpPr>
          <p:cNvPr id="136" name="Freeform 6"/>
          <p:cNvSpPr/>
          <p:nvPr/>
        </p:nvSpPr>
        <p:spPr>
          <a:xfrm rot="4233600">
            <a:off x="-1804680" y="-923760"/>
            <a:ext cx="3567960" cy="6770880"/>
          </a:xfrm>
          <a:custGeom>
            <a:avLst/>
            <a:gdLst/>
            <a:ahLst/>
            <a:rect l="l" t="t" r="r" b="b"/>
            <a:pathLst>
              <a:path w="3568395" h="6771157">
                <a:moveTo>
                  <a:pt x="0" y="0"/>
                </a:moveTo>
                <a:lnTo>
                  <a:pt x="3568395" y="0"/>
                </a:lnTo>
                <a:lnTo>
                  <a:pt x="3568395" y="6771156"/>
                </a:lnTo>
                <a:lnTo>
                  <a:pt x="0" y="67711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Freeform 7"/>
          <p:cNvSpPr/>
          <p:nvPr/>
        </p:nvSpPr>
        <p:spPr>
          <a:xfrm rot="4233600">
            <a:off x="-1762560" y="-958680"/>
            <a:ext cx="3567960" cy="6770880"/>
          </a:xfrm>
          <a:custGeom>
            <a:avLst/>
            <a:gdLst/>
            <a:ahLst/>
            <a:rect l="l" t="t" r="r" b="b"/>
            <a:pathLst>
              <a:path w="3568395" h="6771157">
                <a:moveTo>
                  <a:pt x="0" y="0"/>
                </a:moveTo>
                <a:lnTo>
                  <a:pt x="3568395" y="0"/>
                </a:lnTo>
                <a:lnTo>
                  <a:pt x="3568395" y="6771156"/>
                </a:lnTo>
                <a:lnTo>
                  <a:pt x="0" y="67711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Freeform 8"/>
          <p:cNvSpPr/>
          <p:nvPr/>
        </p:nvSpPr>
        <p:spPr>
          <a:xfrm rot="627600">
            <a:off x="14393520" y="6534720"/>
            <a:ext cx="2799360" cy="2489760"/>
          </a:xfrm>
          <a:custGeom>
            <a:avLst/>
            <a:gdLst/>
            <a:ahLst/>
            <a:rect l="l" t="t" r="r" b="b"/>
            <a:pathLst>
              <a:path w="2799862" h="2490024">
                <a:moveTo>
                  <a:pt x="0" y="0"/>
                </a:moveTo>
                <a:lnTo>
                  <a:pt x="2799862" y="0"/>
                </a:lnTo>
                <a:lnTo>
                  <a:pt x="2799862" y="2490024"/>
                </a:lnTo>
                <a:lnTo>
                  <a:pt x="0" y="24900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Freeform 9"/>
          <p:cNvSpPr/>
          <p:nvPr/>
        </p:nvSpPr>
        <p:spPr>
          <a:xfrm rot="21088800">
            <a:off x="2985840" y="7198920"/>
            <a:ext cx="1271880" cy="1387800"/>
          </a:xfrm>
          <a:custGeom>
            <a:avLst/>
            <a:gdLst/>
            <a:ahLst/>
            <a:rect l="l" t="t" r="r" b="b"/>
            <a:pathLst>
              <a:path w="1272084" h="1388187">
                <a:moveTo>
                  <a:pt x="0" y="0"/>
                </a:moveTo>
                <a:lnTo>
                  <a:pt x="1272084" y="0"/>
                </a:lnTo>
                <a:lnTo>
                  <a:pt x="1272084" y="1388187"/>
                </a:lnTo>
                <a:lnTo>
                  <a:pt x="0" y="13881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Freeform 10"/>
          <p:cNvSpPr/>
          <p:nvPr/>
        </p:nvSpPr>
        <p:spPr>
          <a:xfrm>
            <a:off x="9337680" y="7434720"/>
            <a:ext cx="2040840" cy="1239120"/>
          </a:xfrm>
          <a:custGeom>
            <a:avLst/>
            <a:gdLst/>
            <a:ahLst/>
            <a:rect l="l" t="t" r="r" b="b"/>
            <a:pathLst>
              <a:path w="2041054" h="1239476">
                <a:moveTo>
                  <a:pt x="0" y="0"/>
                </a:moveTo>
                <a:lnTo>
                  <a:pt x="2041054" y="0"/>
                </a:lnTo>
                <a:lnTo>
                  <a:pt x="2041054" y="1239476"/>
                </a:lnTo>
                <a:lnTo>
                  <a:pt x="0" y="12394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Freeform 11"/>
          <p:cNvSpPr/>
          <p:nvPr/>
        </p:nvSpPr>
        <p:spPr>
          <a:xfrm rot="681000">
            <a:off x="6572880" y="1864440"/>
            <a:ext cx="1050480" cy="1627560"/>
          </a:xfrm>
          <a:custGeom>
            <a:avLst/>
            <a:gdLst/>
            <a:ahLst/>
            <a:rect l="l" t="t" r="r" b="b"/>
            <a:pathLst>
              <a:path w="1050749" h="1627921">
                <a:moveTo>
                  <a:pt x="0" y="0"/>
                </a:moveTo>
                <a:lnTo>
                  <a:pt x="1050749" y="0"/>
                </a:lnTo>
                <a:lnTo>
                  <a:pt x="1050749" y="1627921"/>
                </a:lnTo>
                <a:lnTo>
                  <a:pt x="0" y="1627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Freeform 12"/>
          <p:cNvSpPr/>
          <p:nvPr/>
        </p:nvSpPr>
        <p:spPr>
          <a:xfrm>
            <a:off x="15185160" y="2205360"/>
            <a:ext cx="1217160" cy="1374480"/>
          </a:xfrm>
          <a:custGeom>
            <a:avLst/>
            <a:gdLst/>
            <a:ahLst/>
            <a:rect l="l" t="t" r="r" b="b"/>
            <a:pathLst>
              <a:path w="1217445" h="1374938">
                <a:moveTo>
                  <a:pt x="0" y="0"/>
                </a:moveTo>
                <a:lnTo>
                  <a:pt x="1217445" y="0"/>
                </a:lnTo>
                <a:lnTo>
                  <a:pt x="1217445" y="1374938"/>
                </a:lnTo>
                <a:lnTo>
                  <a:pt x="0" y="13749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Freeform 13"/>
          <p:cNvSpPr/>
          <p:nvPr/>
        </p:nvSpPr>
        <p:spPr>
          <a:xfrm rot="21307200">
            <a:off x="5024520" y="6264000"/>
            <a:ext cx="9162720" cy="466200"/>
          </a:xfrm>
          <a:custGeom>
            <a:avLst/>
            <a:gdLst/>
            <a:ahLst/>
            <a:rect l="l" t="t" r="r" b="b"/>
            <a:pathLst>
              <a:path w="9163109" h="466486">
                <a:moveTo>
                  <a:pt x="0" y="0"/>
                </a:moveTo>
                <a:lnTo>
                  <a:pt x="9163110" y="0"/>
                </a:lnTo>
                <a:lnTo>
                  <a:pt x="9163110" y="466486"/>
                </a:lnTo>
                <a:lnTo>
                  <a:pt x="0" y="4664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DAGMcaCFGVA</dc:identifier>
  <dc:language>pt-BR</dc:language>
  <cp:lastModifiedBy/>
  <dcterms:modified xsi:type="dcterms:W3CDTF">2024-07-31T18:06:38Z</dcterms:modified>
  <cp:revision>2</cp:revision>
  <dc:subject/>
  <dc:title>Criar uma armação de óculos com placa módulos para captar o movimento da cabeça, funcionando como headmouse.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